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2879-36AA-D141-84DA-7A920D1300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341E13-84FE-EA47-9418-F38FFA11AC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097A4D-7AD7-C740-9E27-4F2E59AE06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48B461-2D48-564C-A7B8-21236AADDF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EA874F-7014-7540-842B-7306B244F0FB}"/>
              </a:ext>
            </a:extLst>
          </p:cNvPr>
          <p:cNvSpPr>
            <a:spLocks noGrp="1"/>
          </p:cNvSpPr>
          <p:nvPr>
            <p:ph type="sldNum" sz="quarter" idx="12"/>
          </p:nvPr>
        </p:nvSpPr>
        <p:spPr/>
        <p:txBody>
          <a:bodyPr/>
          <a:lstStyle>
            <a:lvl1pPr>
              <a:defRPr/>
            </a:lvl1pPr>
          </a:lstStyle>
          <a:p>
            <a:fld id="{3C373EE4-8075-624F-BCFA-9A94367A35F3}" type="slidenum">
              <a:rPr lang="en-US" altLang="en-US"/>
              <a:pPr/>
              <a:t>‹#›</a:t>
            </a:fld>
            <a:endParaRPr lang="en-US" altLang="en-US"/>
          </a:p>
        </p:txBody>
      </p:sp>
    </p:spTree>
    <p:extLst>
      <p:ext uri="{BB962C8B-B14F-4D97-AF65-F5344CB8AC3E}">
        <p14:creationId xmlns:p14="http://schemas.microsoft.com/office/powerpoint/2010/main" val="152335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2BC3-C24C-054E-BFB3-73A46AD15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1E76E-74D8-1C43-BA44-58469A6E99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49BBF-BB89-3E40-AF39-83B1DAD5D2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85BB21-C9DC-DA4B-8F9F-CC541F48522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64BBC9-3A8C-EF4E-99FF-DA725B2F35D7}"/>
              </a:ext>
            </a:extLst>
          </p:cNvPr>
          <p:cNvSpPr>
            <a:spLocks noGrp="1"/>
          </p:cNvSpPr>
          <p:nvPr>
            <p:ph type="sldNum" sz="quarter" idx="12"/>
          </p:nvPr>
        </p:nvSpPr>
        <p:spPr/>
        <p:txBody>
          <a:bodyPr/>
          <a:lstStyle>
            <a:lvl1pPr>
              <a:defRPr/>
            </a:lvl1pPr>
          </a:lstStyle>
          <a:p>
            <a:fld id="{5C9ECB34-46E0-354C-BBFC-72FF55B6810D}" type="slidenum">
              <a:rPr lang="en-US" altLang="en-US"/>
              <a:pPr/>
              <a:t>‹#›</a:t>
            </a:fld>
            <a:endParaRPr lang="en-US" altLang="en-US"/>
          </a:p>
        </p:txBody>
      </p:sp>
    </p:spTree>
    <p:extLst>
      <p:ext uri="{BB962C8B-B14F-4D97-AF65-F5344CB8AC3E}">
        <p14:creationId xmlns:p14="http://schemas.microsoft.com/office/powerpoint/2010/main" val="403357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6C2C1-DD87-0B4C-A618-774FB3D0179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52C6D9-2CD6-3540-9154-47F615EF452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2334F-B433-9E42-B7EF-44435F2D11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194CF6-C74A-984E-B50F-E4D9D97CFB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C42963-ED91-2242-953D-1DF39654DA5C}"/>
              </a:ext>
            </a:extLst>
          </p:cNvPr>
          <p:cNvSpPr>
            <a:spLocks noGrp="1"/>
          </p:cNvSpPr>
          <p:nvPr>
            <p:ph type="sldNum" sz="quarter" idx="12"/>
          </p:nvPr>
        </p:nvSpPr>
        <p:spPr/>
        <p:txBody>
          <a:bodyPr/>
          <a:lstStyle>
            <a:lvl1pPr>
              <a:defRPr/>
            </a:lvl1pPr>
          </a:lstStyle>
          <a:p>
            <a:fld id="{6F617ED9-5826-AB48-A760-9CF870CA6690}" type="slidenum">
              <a:rPr lang="en-US" altLang="en-US"/>
              <a:pPr/>
              <a:t>‹#›</a:t>
            </a:fld>
            <a:endParaRPr lang="en-US" altLang="en-US"/>
          </a:p>
        </p:txBody>
      </p:sp>
    </p:spTree>
    <p:extLst>
      <p:ext uri="{BB962C8B-B14F-4D97-AF65-F5344CB8AC3E}">
        <p14:creationId xmlns:p14="http://schemas.microsoft.com/office/powerpoint/2010/main" val="380966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D2C8-E7ED-5E47-9DE7-E2F4CF065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03178-0726-3941-8C8A-AC083F189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BDECF-0C23-D545-B212-78F812CA10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50CB4A-9DE9-8441-9A1C-721A2CE17D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5F48EB-4FB7-3B44-BD6B-7FE965C52A67}"/>
              </a:ext>
            </a:extLst>
          </p:cNvPr>
          <p:cNvSpPr>
            <a:spLocks noGrp="1"/>
          </p:cNvSpPr>
          <p:nvPr>
            <p:ph type="sldNum" sz="quarter" idx="12"/>
          </p:nvPr>
        </p:nvSpPr>
        <p:spPr/>
        <p:txBody>
          <a:bodyPr/>
          <a:lstStyle>
            <a:lvl1pPr>
              <a:defRPr/>
            </a:lvl1pPr>
          </a:lstStyle>
          <a:p>
            <a:fld id="{B1FC46B3-C9C3-384D-90F8-3F4C3F89D01B}" type="slidenum">
              <a:rPr lang="en-US" altLang="en-US"/>
              <a:pPr/>
              <a:t>‹#›</a:t>
            </a:fld>
            <a:endParaRPr lang="en-US" altLang="en-US"/>
          </a:p>
        </p:txBody>
      </p:sp>
    </p:spTree>
    <p:extLst>
      <p:ext uri="{BB962C8B-B14F-4D97-AF65-F5344CB8AC3E}">
        <p14:creationId xmlns:p14="http://schemas.microsoft.com/office/powerpoint/2010/main" val="213527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370-8117-5445-BFAE-FD463B136B3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3BA3C-3361-3E41-BA6D-284185A672F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53CD965-D9B1-4545-9408-3933BC6543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E51B31-E9CB-C841-8319-77FBD8C5EA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5878E2-64E4-974A-852A-97085199D766}"/>
              </a:ext>
            </a:extLst>
          </p:cNvPr>
          <p:cNvSpPr>
            <a:spLocks noGrp="1"/>
          </p:cNvSpPr>
          <p:nvPr>
            <p:ph type="sldNum" sz="quarter" idx="12"/>
          </p:nvPr>
        </p:nvSpPr>
        <p:spPr/>
        <p:txBody>
          <a:bodyPr/>
          <a:lstStyle>
            <a:lvl1pPr>
              <a:defRPr/>
            </a:lvl1pPr>
          </a:lstStyle>
          <a:p>
            <a:fld id="{9DF4027F-E58C-D54F-9A80-1BA44001F8F5}" type="slidenum">
              <a:rPr lang="en-US" altLang="en-US"/>
              <a:pPr/>
              <a:t>‹#›</a:t>
            </a:fld>
            <a:endParaRPr lang="en-US" altLang="en-US"/>
          </a:p>
        </p:txBody>
      </p:sp>
    </p:spTree>
    <p:extLst>
      <p:ext uri="{BB962C8B-B14F-4D97-AF65-F5344CB8AC3E}">
        <p14:creationId xmlns:p14="http://schemas.microsoft.com/office/powerpoint/2010/main" val="375650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0DDE-760D-FF43-95F1-5C14735A6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9EE06-2AE6-A244-9497-1561494BFA6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CEB73-092B-A24D-94F0-1B40DCFF45A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3899C-1980-B845-89E3-7581A9007F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F3D826D-1AE0-7A47-896D-DDEE436CD6F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42298D-9058-354A-A9C0-A3521275B051}"/>
              </a:ext>
            </a:extLst>
          </p:cNvPr>
          <p:cNvSpPr>
            <a:spLocks noGrp="1"/>
          </p:cNvSpPr>
          <p:nvPr>
            <p:ph type="sldNum" sz="quarter" idx="12"/>
          </p:nvPr>
        </p:nvSpPr>
        <p:spPr/>
        <p:txBody>
          <a:bodyPr/>
          <a:lstStyle>
            <a:lvl1pPr>
              <a:defRPr/>
            </a:lvl1pPr>
          </a:lstStyle>
          <a:p>
            <a:fld id="{AEBBE818-70C7-F448-812B-D4FE48882A04}" type="slidenum">
              <a:rPr lang="en-US" altLang="en-US"/>
              <a:pPr/>
              <a:t>‹#›</a:t>
            </a:fld>
            <a:endParaRPr lang="en-US" altLang="en-US"/>
          </a:p>
        </p:txBody>
      </p:sp>
    </p:spTree>
    <p:extLst>
      <p:ext uri="{BB962C8B-B14F-4D97-AF65-F5344CB8AC3E}">
        <p14:creationId xmlns:p14="http://schemas.microsoft.com/office/powerpoint/2010/main" val="201435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92B3-E3E7-F348-AD14-5EEA4160399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A6E8EF-75DE-7C4D-9C22-6B96D18753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0C0AAC-E76C-3946-8766-4BB9F38F705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924B9-75DE-8149-BEF1-4BD7642EC8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80DBFA-9230-914E-8BBD-BF67DBC8821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1D6A4-F7D5-814F-853B-A9CC00D9841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B51E2C5-C3BB-D143-8263-FE369521FD8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1A573FB-FBFD-A145-9E0E-D235AB206969}"/>
              </a:ext>
            </a:extLst>
          </p:cNvPr>
          <p:cNvSpPr>
            <a:spLocks noGrp="1"/>
          </p:cNvSpPr>
          <p:nvPr>
            <p:ph type="sldNum" sz="quarter" idx="12"/>
          </p:nvPr>
        </p:nvSpPr>
        <p:spPr/>
        <p:txBody>
          <a:bodyPr/>
          <a:lstStyle>
            <a:lvl1pPr>
              <a:defRPr/>
            </a:lvl1pPr>
          </a:lstStyle>
          <a:p>
            <a:fld id="{85FFC3D4-FE12-844E-BEEB-34D95A3D6439}" type="slidenum">
              <a:rPr lang="en-US" altLang="en-US"/>
              <a:pPr/>
              <a:t>‹#›</a:t>
            </a:fld>
            <a:endParaRPr lang="en-US" altLang="en-US"/>
          </a:p>
        </p:txBody>
      </p:sp>
    </p:spTree>
    <p:extLst>
      <p:ext uri="{BB962C8B-B14F-4D97-AF65-F5344CB8AC3E}">
        <p14:creationId xmlns:p14="http://schemas.microsoft.com/office/powerpoint/2010/main" val="376676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0490-F1A7-5E43-882F-C95E666B8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BAF6BA-B9A3-9F43-B5D2-D8B202B5A34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AA239AE-6D0E-AD4D-822F-A5A0929F386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61DA8FE-0BE0-0740-9E19-5F402D2CCB84}"/>
              </a:ext>
            </a:extLst>
          </p:cNvPr>
          <p:cNvSpPr>
            <a:spLocks noGrp="1"/>
          </p:cNvSpPr>
          <p:nvPr>
            <p:ph type="sldNum" sz="quarter" idx="12"/>
          </p:nvPr>
        </p:nvSpPr>
        <p:spPr/>
        <p:txBody>
          <a:bodyPr/>
          <a:lstStyle>
            <a:lvl1pPr>
              <a:defRPr/>
            </a:lvl1pPr>
          </a:lstStyle>
          <a:p>
            <a:fld id="{F5DA45B1-6E64-CE48-B060-F391355D2361}" type="slidenum">
              <a:rPr lang="en-US" altLang="en-US"/>
              <a:pPr/>
              <a:t>‹#›</a:t>
            </a:fld>
            <a:endParaRPr lang="en-US" altLang="en-US"/>
          </a:p>
        </p:txBody>
      </p:sp>
    </p:spTree>
    <p:extLst>
      <p:ext uri="{BB962C8B-B14F-4D97-AF65-F5344CB8AC3E}">
        <p14:creationId xmlns:p14="http://schemas.microsoft.com/office/powerpoint/2010/main" val="21226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B693F-FB79-4D4F-A75C-10471CAD2CF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EF8F2A0-2A69-DC42-8D34-5FECD9E1A02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24BEEE-EF68-254A-8B24-33A70D8226C6}"/>
              </a:ext>
            </a:extLst>
          </p:cNvPr>
          <p:cNvSpPr>
            <a:spLocks noGrp="1"/>
          </p:cNvSpPr>
          <p:nvPr>
            <p:ph type="sldNum" sz="quarter" idx="12"/>
          </p:nvPr>
        </p:nvSpPr>
        <p:spPr/>
        <p:txBody>
          <a:bodyPr/>
          <a:lstStyle>
            <a:lvl1pPr>
              <a:defRPr/>
            </a:lvl1pPr>
          </a:lstStyle>
          <a:p>
            <a:fld id="{86B96C85-F594-FC47-AFF1-930AC5246168}" type="slidenum">
              <a:rPr lang="en-US" altLang="en-US"/>
              <a:pPr/>
              <a:t>‹#›</a:t>
            </a:fld>
            <a:endParaRPr lang="en-US" altLang="en-US"/>
          </a:p>
        </p:txBody>
      </p:sp>
    </p:spTree>
    <p:extLst>
      <p:ext uri="{BB962C8B-B14F-4D97-AF65-F5344CB8AC3E}">
        <p14:creationId xmlns:p14="http://schemas.microsoft.com/office/powerpoint/2010/main" val="149630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A193-08FB-6B4C-A2F6-7AAFD157B5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7DA1A-8F1A-F644-9ABF-551F727908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78D0F-5C1C-BE4E-9EBC-1A66AADB6D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E3662C-83EC-C645-B6F8-F54C3FC85F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266465B-AE6B-AD40-A986-D40853FCA14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BF443C-69AF-704F-BB0A-5611552880AA}"/>
              </a:ext>
            </a:extLst>
          </p:cNvPr>
          <p:cNvSpPr>
            <a:spLocks noGrp="1"/>
          </p:cNvSpPr>
          <p:nvPr>
            <p:ph type="sldNum" sz="quarter" idx="12"/>
          </p:nvPr>
        </p:nvSpPr>
        <p:spPr/>
        <p:txBody>
          <a:bodyPr/>
          <a:lstStyle>
            <a:lvl1pPr>
              <a:defRPr/>
            </a:lvl1pPr>
          </a:lstStyle>
          <a:p>
            <a:fld id="{7129960A-9291-1241-B791-B40DAEEF32B0}" type="slidenum">
              <a:rPr lang="en-US" altLang="en-US"/>
              <a:pPr/>
              <a:t>‹#›</a:t>
            </a:fld>
            <a:endParaRPr lang="en-US" altLang="en-US"/>
          </a:p>
        </p:txBody>
      </p:sp>
    </p:spTree>
    <p:extLst>
      <p:ext uri="{BB962C8B-B14F-4D97-AF65-F5344CB8AC3E}">
        <p14:creationId xmlns:p14="http://schemas.microsoft.com/office/powerpoint/2010/main" val="160260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131A-81E1-3949-9256-088F092291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C4D1F-63EA-5E47-84C1-9AEB8D3C50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8A8BB-A121-6944-8C81-7844AD1E7D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4714B2-75D8-1F42-80EB-31E29200F7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6043B4-4765-A945-8DFF-0D812CF5B4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C59F61E-97DC-FD46-BA2E-D2DE60D9F239}"/>
              </a:ext>
            </a:extLst>
          </p:cNvPr>
          <p:cNvSpPr>
            <a:spLocks noGrp="1"/>
          </p:cNvSpPr>
          <p:nvPr>
            <p:ph type="sldNum" sz="quarter" idx="12"/>
          </p:nvPr>
        </p:nvSpPr>
        <p:spPr/>
        <p:txBody>
          <a:bodyPr/>
          <a:lstStyle>
            <a:lvl1pPr>
              <a:defRPr/>
            </a:lvl1pPr>
          </a:lstStyle>
          <a:p>
            <a:fld id="{556D784E-C3F2-6942-8F03-BED83F6AA93B}" type="slidenum">
              <a:rPr lang="en-US" altLang="en-US"/>
              <a:pPr/>
              <a:t>‹#›</a:t>
            </a:fld>
            <a:endParaRPr lang="en-US" altLang="en-US"/>
          </a:p>
        </p:txBody>
      </p:sp>
    </p:spTree>
    <p:extLst>
      <p:ext uri="{BB962C8B-B14F-4D97-AF65-F5344CB8AC3E}">
        <p14:creationId xmlns:p14="http://schemas.microsoft.com/office/powerpoint/2010/main" val="246993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631789-3AF7-064A-8D44-F0261734B15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2C72BA-C32E-0D4B-BCFB-E7E6F0E2267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C3CE187-267C-634F-A1A3-1E1CC0F509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1AC8300-544D-D445-AF81-53CD3CA0301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C8436D4-A370-6A4E-A83C-C4358620462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CE2EDC-AA37-6848-AEEC-1C3A437079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F7AF93B6-77A7-084B-B1BB-6C85F4174AAC}"/>
              </a:ext>
            </a:extLst>
          </p:cNvPr>
          <p:cNvSpPr>
            <a:spLocks noGrp="1" noChangeArrowheads="1"/>
          </p:cNvSpPr>
          <p:nvPr>
            <p:ph type="subTitle" idx="1"/>
          </p:nvPr>
        </p:nvSpPr>
        <p:spPr>
          <a:xfrm>
            <a:off x="1371600" y="3886200"/>
            <a:ext cx="6400800" cy="1752600"/>
          </a:xfrm>
        </p:spPr>
        <p:txBody>
          <a:bodyPr/>
          <a:lstStyle/>
          <a:p>
            <a:endParaRPr lang="en-US" altLang="en-US" sz="3200"/>
          </a:p>
        </p:txBody>
      </p:sp>
      <p:sp>
        <p:nvSpPr>
          <p:cNvPr id="2053" name="Rectangle 5">
            <a:extLst>
              <a:ext uri="{FF2B5EF4-FFF2-40B4-BE49-F238E27FC236}">
                <a16:creationId xmlns:a16="http://schemas.microsoft.com/office/drawing/2014/main" id="{5C464F90-4968-554A-8A3C-B0ED5C6F9256}"/>
              </a:ext>
            </a:extLst>
          </p:cNvPr>
          <p:cNvSpPr>
            <a:spLocks noGrp="1" noChangeArrowheads="1"/>
          </p:cNvSpPr>
          <p:nvPr>
            <p:ph type="ctrTitle"/>
          </p:nvPr>
        </p:nvSpPr>
        <p:spPr>
          <a:xfrm>
            <a:off x="685800" y="2130425"/>
            <a:ext cx="7772400" cy="1470025"/>
          </a:xfrm>
        </p:spPr>
        <p:txBody>
          <a:bodyPr anchor="ctr"/>
          <a:lstStyle/>
          <a:p>
            <a:endParaRPr lang="en-US" altLang="en-US" sz="4400"/>
          </a:p>
        </p:txBody>
      </p:sp>
      <p:pic>
        <p:nvPicPr>
          <p:cNvPr id="2054" name="Picture 6" descr="CaptiveMaid1">
            <a:extLst>
              <a:ext uri="{FF2B5EF4-FFF2-40B4-BE49-F238E27FC236}">
                <a16:creationId xmlns:a16="http://schemas.microsoft.com/office/drawing/2014/main" id="{BEE9DF2B-DC6A-0D4D-AE72-70D09D01A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431EC907-99B8-BF4C-B87D-4715D7252F5E}"/>
              </a:ext>
            </a:extLst>
          </p:cNvPr>
          <p:cNvSpPr txBox="1">
            <a:spLocks noChangeArrowheads="1"/>
          </p:cNvSpPr>
          <p:nvPr/>
        </p:nvSpPr>
        <p:spPr bwMode="auto">
          <a:xfrm>
            <a:off x="48768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Peace </a:t>
            </a:r>
          </a:p>
          <a:p>
            <a:pPr algn="ctr"/>
            <a:r>
              <a:rPr lang="en-US" altLang="en-US" sz="3000">
                <a:solidFill>
                  <a:srgbClr val="FFFFFF"/>
                </a:solidFill>
                <a:latin typeface="Trajan Pro" pitchFamily="18" charset="0"/>
              </a:rPr>
              <a:t>and Mercy</a:t>
            </a:r>
            <a:endParaRPr lang="en-US" altLang="en-US"/>
          </a:p>
        </p:txBody>
      </p:sp>
      <p:sp>
        <p:nvSpPr>
          <p:cNvPr id="2056" name="Text Box 8">
            <a:extLst>
              <a:ext uri="{FF2B5EF4-FFF2-40B4-BE49-F238E27FC236}">
                <a16:creationId xmlns:a16="http://schemas.microsoft.com/office/drawing/2014/main" id="{1AEE89D7-7080-A749-8046-BE405EEE163C}"/>
              </a:ext>
            </a:extLst>
          </p:cNvPr>
          <p:cNvSpPr txBox="1">
            <a:spLocks noChangeArrowheads="1"/>
          </p:cNvSpPr>
          <p:nvPr/>
        </p:nvSpPr>
        <p:spPr bwMode="auto">
          <a:xfrm>
            <a:off x="4876800" y="3048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The Captive Maid and me</a:t>
            </a:r>
            <a:endParaRPr lang="en-US" altLang="en-US"/>
          </a:p>
        </p:txBody>
      </p:sp>
      <p:grpSp>
        <p:nvGrpSpPr>
          <p:cNvPr id="2058" name="Group 10">
            <a:extLst>
              <a:ext uri="{FF2B5EF4-FFF2-40B4-BE49-F238E27FC236}">
                <a16:creationId xmlns:a16="http://schemas.microsoft.com/office/drawing/2014/main" id="{90FCCA8F-C31F-3D40-B9CE-54FA46F0B3F0}"/>
              </a:ext>
            </a:extLst>
          </p:cNvPr>
          <p:cNvGrpSpPr>
            <a:grpSpLocks/>
          </p:cNvGrpSpPr>
          <p:nvPr/>
        </p:nvGrpSpPr>
        <p:grpSpPr bwMode="auto">
          <a:xfrm>
            <a:off x="7620000" y="5562600"/>
            <a:ext cx="1295400" cy="1038225"/>
            <a:chOff x="13890" y="9555"/>
            <a:chExt cx="1875" cy="1634"/>
          </a:xfrm>
        </p:grpSpPr>
        <p:sp>
          <p:nvSpPr>
            <p:cNvPr id="2059" name="Text Box 11">
              <a:extLst>
                <a:ext uri="{FF2B5EF4-FFF2-40B4-BE49-F238E27FC236}">
                  <a16:creationId xmlns:a16="http://schemas.microsoft.com/office/drawing/2014/main" id="{8650B6F0-5966-DF4C-8589-FE8018ACCEBB}"/>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8</a:t>
              </a:r>
              <a:endParaRPr lang="en-US" altLang="en-US"/>
            </a:p>
          </p:txBody>
        </p:sp>
        <p:sp>
          <p:nvSpPr>
            <p:cNvPr id="2060" name="Text Box 12">
              <a:extLst>
                <a:ext uri="{FF2B5EF4-FFF2-40B4-BE49-F238E27FC236}">
                  <a16:creationId xmlns:a16="http://schemas.microsoft.com/office/drawing/2014/main" id="{48A264EE-F2A8-C34F-B756-8FB4249E070F}"/>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61" name="Text Box 13">
            <a:extLst>
              <a:ext uri="{FF2B5EF4-FFF2-40B4-BE49-F238E27FC236}">
                <a16:creationId xmlns:a16="http://schemas.microsoft.com/office/drawing/2014/main" id="{4F5DA982-FBD7-314F-BC73-CA3D20ECFDE0}"/>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DD01398-E63F-724A-A88A-94C5792BE638}"/>
              </a:ext>
            </a:extLst>
          </p:cNvPr>
          <p:cNvSpPr>
            <a:spLocks noGrp="1" noChangeArrowheads="1"/>
          </p:cNvSpPr>
          <p:nvPr>
            <p:ph type="body" idx="1"/>
          </p:nvPr>
        </p:nvSpPr>
        <p:spPr>
          <a:xfrm>
            <a:off x="2514600" y="1600200"/>
            <a:ext cx="6172200" cy="4525963"/>
          </a:xfrm>
        </p:spPr>
        <p:txBody>
          <a:bodyPr/>
          <a:lstStyle/>
          <a:p>
            <a:pPr>
              <a:lnSpc>
                <a:spcPct val="120000"/>
              </a:lnSpc>
              <a:buFontTx/>
              <a:buNone/>
            </a:pPr>
            <a:r>
              <a:rPr lang="en-US" altLang="en-US" sz="2800">
                <a:latin typeface="Gill Sans MT" panose="020B0502020104020203" pitchFamily="34" charset="77"/>
              </a:rPr>
              <a:t>   They will help them to develop the solid faith of the captive maid. We never know where our children will be called to serve. However, we can know that wherever they are, they have the opportunity to represent their heavenly Father.</a:t>
            </a:r>
          </a:p>
          <a:p>
            <a:endParaRPr lang="en-US" altLang="en-US" sz="2800"/>
          </a:p>
        </p:txBody>
      </p:sp>
      <p:pic>
        <p:nvPicPr>
          <p:cNvPr id="13316" name="Picture 4" descr="CaptiveMaid2">
            <a:extLst>
              <a:ext uri="{FF2B5EF4-FFF2-40B4-BE49-F238E27FC236}">
                <a16:creationId xmlns:a16="http://schemas.microsoft.com/office/drawing/2014/main" id="{A5859DF6-C40F-5B42-9343-FE33BE84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F4022C00-2D24-744B-A8C8-D98D7E871695}"/>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pic>
        <p:nvPicPr>
          <p:cNvPr id="13318" name="Picture 6" descr="271227_5541">
            <a:extLst>
              <a:ext uri="{FF2B5EF4-FFF2-40B4-BE49-F238E27FC236}">
                <a16:creationId xmlns:a16="http://schemas.microsoft.com/office/drawing/2014/main" id="{A9EB2F94-98C3-C249-BDB4-5839419F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60"/>
          <a:stretch>
            <a:fillRect/>
          </a:stretch>
        </p:blipFill>
        <p:spPr bwMode="auto">
          <a:xfrm>
            <a:off x="0" y="990600"/>
            <a:ext cx="2386013"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D4CD54E0-E999-6D41-BE30-AB8A844852AA}"/>
              </a:ext>
            </a:extLst>
          </p:cNvPr>
          <p:cNvSpPr>
            <a:spLocks noGrp="1" noChangeArrowheads="1"/>
          </p:cNvSpPr>
          <p:nvPr>
            <p:ph type="body" idx="1"/>
          </p:nvPr>
        </p:nvSpPr>
        <p:spPr>
          <a:xfrm>
            <a:off x="228600" y="1600200"/>
            <a:ext cx="8763000" cy="4525963"/>
          </a:xfrm>
        </p:spPr>
        <p:txBody>
          <a:bodyPr/>
          <a:lstStyle/>
          <a:p>
            <a:pPr algn="ctr">
              <a:buFontTx/>
              <a:buNone/>
            </a:pPr>
            <a:r>
              <a:rPr lang="en-US" altLang="en-US" sz="4000" b="1">
                <a:solidFill>
                  <a:srgbClr val="006600"/>
                </a:solidFill>
                <a:latin typeface="Edwardian Script ITC" panose="030303020407070D0804" pitchFamily="66" charset="77"/>
              </a:rPr>
              <a:t>My Prayer for Today</a:t>
            </a:r>
          </a:p>
          <a:p>
            <a:pPr algn="ctr">
              <a:buFontTx/>
              <a:buNone/>
            </a:pPr>
            <a:endParaRPr lang="en-US" altLang="en-US" sz="1400" b="1">
              <a:solidFill>
                <a:srgbClr val="006600"/>
              </a:solidFill>
              <a:latin typeface="Edwardian Script ITC" panose="030303020407070D0804" pitchFamily="66" charset="77"/>
            </a:endParaRPr>
          </a:p>
          <a:p>
            <a:pPr algn="ctr">
              <a:lnSpc>
                <a:spcPct val="110000"/>
              </a:lnSpc>
              <a:buFontTx/>
              <a:buNone/>
            </a:pPr>
            <a:r>
              <a:rPr lang="en-US" altLang="en-US" sz="2800">
                <a:latin typeface="Gill Sans MT" panose="020B0502020104020203" pitchFamily="34" charset="77"/>
              </a:rPr>
              <a:t>Our loving Father, help us to grow and develop a faith that will carry us through both trials and good times. Help us to be faithful in whatever situation we find ourselves. May we experience the peace that comes only from You. Help us extend mercy and sympathy to </a:t>
            </a:r>
            <a:r>
              <a:rPr lang="pt-BR" altLang="en-US" sz="2800">
                <a:latin typeface="Gill Sans MT" panose="020B0502020104020203" pitchFamily="34" charset="77"/>
              </a:rPr>
              <a:t>all</a:t>
            </a:r>
            <a:r>
              <a:rPr lang="pt-BR" altLang="en-US" sz="2800" i="1">
                <a:latin typeface="Gill Sans MT" panose="020B0502020104020203" pitchFamily="34" charset="77"/>
              </a:rPr>
              <a:t>.</a:t>
            </a:r>
            <a:endParaRPr lang="en-US" altLang="en-US" sz="2800" i="1">
              <a:latin typeface="Gill Sans MT" panose="020B0502020104020203" pitchFamily="34" charset="77"/>
            </a:endParaRPr>
          </a:p>
        </p:txBody>
      </p:sp>
      <p:pic>
        <p:nvPicPr>
          <p:cNvPr id="11268" name="Picture 4" descr="CaptiveMaid2">
            <a:extLst>
              <a:ext uri="{FF2B5EF4-FFF2-40B4-BE49-F238E27FC236}">
                <a16:creationId xmlns:a16="http://schemas.microsoft.com/office/drawing/2014/main" id="{F91573F5-AD6E-4943-829B-F1C94373A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6E79B10A-BE15-2C48-8731-4F179F3157F2}"/>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C73009A-94EB-D740-B521-B8873E44FF45}"/>
              </a:ext>
            </a:extLst>
          </p:cNvPr>
          <p:cNvSpPr>
            <a:spLocks noGrp="1" noChangeArrowheads="1"/>
          </p:cNvSpPr>
          <p:nvPr>
            <p:ph type="body" idx="1"/>
          </p:nvPr>
        </p:nvSpPr>
        <p:spPr/>
        <p:txBody>
          <a:bodyPr/>
          <a:lstStyle/>
          <a:p>
            <a:pPr algn="ctr">
              <a:lnSpc>
                <a:spcPct val="120000"/>
              </a:lnSpc>
              <a:buFontTx/>
              <a:buNone/>
            </a:pPr>
            <a:r>
              <a:rPr lang="en-US" altLang="en-US" sz="4000" b="1">
                <a:solidFill>
                  <a:srgbClr val="006600"/>
                </a:solidFill>
                <a:latin typeface="Edwardian Script ITC" panose="030303020407070D0804" pitchFamily="66" charset="77"/>
              </a:rPr>
              <a:t>Sharing</a:t>
            </a:r>
            <a:br>
              <a:rPr lang="en-US" altLang="en-US" sz="4000" b="1">
                <a:solidFill>
                  <a:srgbClr val="006600"/>
                </a:solidFill>
                <a:latin typeface="Edwardian Script ITC" panose="030303020407070D0804" pitchFamily="66" charset="77"/>
              </a:rPr>
            </a:br>
            <a:r>
              <a:rPr lang="pt-BR" altLang="en-US" sz="2800">
                <a:latin typeface="Gill Sans MT" panose="020B0502020104020203" pitchFamily="34" charset="77"/>
              </a:rPr>
              <a:t>God gives us the opportunity to reach </a:t>
            </a:r>
            <a:r>
              <a:rPr lang="en-US" altLang="en-US" sz="2800">
                <a:latin typeface="Gill Sans MT" panose="020B0502020104020203" pitchFamily="34" charset="77"/>
              </a:rPr>
              <a:t>out to families who are experiencing difficult times. His Spirit will help us to know how best to stretch forth our hands and hearts in acts of mercy to them. What is one way I can be a blessing to a family in my community?</a:t>
            </a:r>
          </a:p>
        </p:txBody>
      </p:sp>
      <p:pic>
        <p:nvPicPr>
          <p:cNvPr id="12292" name="Picture 4" descr="CaptiveMaid2">
            <a:extLst>
              <a:ext uri="{FF2B5EF4-FFF2-40B4-BE49-F238E27FC236}">
                <a16:creationId xmlns:a16="http://schemas.microsoft.com/office/drawing/2014/main" id="{6FB36A35-8D93-8944-BA63-E6B6B2828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913AC1F3-4F2A-EA44-ADE9-E1C9831E7EB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271227_5541">
            <a:extLst>
              <a:ext uri="{FF2B5EF4-FFF2-40B4-BE49-F238E27FC236}">
                <a16:creationId xmlns:a16="http://schemas.microsoft.com/office/drawing/2014/main" id="{5749DC9D-7E3B-1642-94D8-7D301305F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2081213" cy="31242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7949F2F1-D22F-2C40-B4E7-ADFC5C00EC58}"/>
              </a:ext>
            </a:extLst>
          </p:cNvPr>
          <p:cNvSpPr>
            <a:spLocks noGrp="1" noChangeArrowheads="1"/>
          </p:cNvSpPr>
          <p:nvPr>
            <p:ph type="body" idx="1"/>
          </p:nvPr>
        </p:nvSpPr>
        <p:spPr>
          <a:xfrm>
            <a:off x="381000" y="1066800"/>
            <a:ext cx="8229600" cy="5334000"/>
          </a:xfrm>
        </p:spPr>
        <p:txBody>
          <a:bodyPr/>
          <a:lstStyle/>
          <a:p>
            <a:pPr>
              <a:buFontTx/>
              <a:buNone/>
            </a:pPr>
            <a:r>
              <a:rPr lang="en-US" altLang="en-US" b="1">
                <a:solidFill>
                  <a:srgbClr val="006600"/>
                </a:solidFill>
                <a:latin typeface="Gill Sans MT" panose="020B0502020104020203" pitchFamily="34" charset="77"/>
              </a:rPr>
              <a:t>Introduction</a:t>
            </a:r>
          </a:p>
          <a:p>
            <a:pPr>
              <a:lnSpc>
                <a:spcPct val="40000"/>
              </a:lnSpc>
              <a:buFontTx/>
              <a:buNone/>
            </a:pPr>
            <a:endParaRPr lang="en-US" altLang="en-US" sz="1200" b="1">
              <a:solidFill>
                <a:srgbClr val="006600"/>
              </a:solidFill>
              <a:latin typeface="Gill Sans MT" panose="020B0502020104020203" pitchFamily="34" charset="77"/>
            </a:endParaRPr>
          </a:p>
          <a:p>
            <a:pPr algn="r">
              <a:lnSpc>
                <a:spcPct val="110000"/>
              </a:lnSpc>
              <a:buFontTx/>
              <a:buNone/>
            </a:pPr>
            <a:r>
              <a:rPr lang="en-US" altLang="en-US" sz="2800">
                <a:latin typeface="Gill Sans MT" panose="020B0502020104020203" pitchFamily="34" charset="77"/>
              </a:rPr>
              <a:t>Some of the most interesting women of the Bible are not identified by name. It is their actions and beliefs that identify them. The captive maid is one of these women. The Syrians had brought back a captive maid from the Hebrews. Some of their captives were required to work in the fields. However, the captive maid was chosen to serve the wife of Naaman, captain of the host of the king of Syria. </a:t>
            </a:r>
          </a:p>
        </p:txBody>
      </p:sp>
      <p:pic>
        <p:nvPicPr>
          <p:cNvPr id="3076" name="Picture 4" descr="CaptiveMaid2">
            <a:extLst>
              <a:ext uri="{FF2B5EF4-FFF2-40B4-BE49-F238E27FC236}">
                <a16:creationId xmlns:a16="http://schemas.microsoft.com/office/drawing/2014/main" id="{177F7529-D8CF-7443-85E5-DE4D65359562}"/>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7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6B0C1DF0-51A7-4443-8DB6-85073B422B0B}"/>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400">
                <a:solidFill>
                  <a:srgbClr val="FFFFFF"/>
                </a:solidFill>
                <a:latin typeface="TrajanPro-Regular" charset="0"/>
              </a:rPr>
              <a:t>Her Faith Brought a Life-Changing Experience</a:t>
            </a:r>
            <a:endParaRPr lang="en-US" altLang="en-US" sz="1200">
              <a:solidFill>
                <a:srgbClr val="000000"/>
              </a:solidFill>
              <a:latin typeface="TrajanPro-Regular" charset="0"/>
            </a:endParaRPr>
          </a:p>
          <a:p>
            <a:endParaRPr lang="en-US" altLang="en-US" sz="2000"/>
          </a:p>
        </p:txBody>
      </p:sp>
      <p:sp>
        <p:nvSpPr>
          <p:cNvPr id="3078" name="Rectangle 6">
            <a:extLst>
              <a:ext uri="{FF2B5EF4-FFF2-40B4-BE49-F238E27FC236}">
                <a16:creationId xmlns:a16="http://schemas.microsoft.com/office/drawing/2014/main" id="{CAC8BF51-D52C-FC45-8320-C10F3248E319}"/>
              </a:ext>
            </a:extLst>
          </p:cNvPr>
          <p:cNvSpPr>
            <a:spLocks noChangeArrowheads="1"/>
          </p:cNvSpPr>
          <p:nvPr/>
        </p:nvSpPr>
        <p:spPr bwMode="auto">
          <a:xfrm>
            <a:off x="304800" y="557213"/>
            <a:ext cx="3067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bg1"/>
                </a:solidFill>
              </a:rPr>
              <a:t>Key Scripture:  </a:t>
            </a:r>
            <a:r>
              <a:rPr lang="pt-BR" altLang="en-US" sz="1600" b="1">
                <a:solidFill>
                  <a:schemeClr val="bg1"/>
                </a:solidFill>
              </a:rPr>
              <a:t>II Kings 5:1-19</a:t>
            </a:r>
            <a:endParaRPr lang="en-US" altLang="en-US" sz="16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271227_5541">
            <a:extLst>
              <a:ext uri="{FF2B5EF4-FFF2-40B4-BE49-F238E27FC236}">
                <a16:creationId xmlns:a16="http://schemas.microsoft.com/office/drawing/2014/main" id="{8B6729A8-5F5A-D141-83F0-B185879E4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046413" cy="4572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E5B5EA97-C24C-1E4C-A1CC-1AFE22D8D7C5}"/>
              </a:ext>
            </a:extLst>
          </p:cNvPr>
          <p:cNvSpPr>
            <a:spLocks noGrp="1" noChangeArrowheads="1"/>
          </p:cNvSpPr>
          <p:nvPr>
            <p:ph type="body" idx="1"/>
          </p:nvPr>
        </p:nvSpPr>
        <p:spPr>
          <a:xfrm>
            <a:off x="1752600" y="1219200"/>
            <a:ext cx="6858000" cy="4525963"/>
          </a:xfrm>
        </p:spPr>
        <p:txBody>
          <a:bodyPr/>
          <a:lstStyle/>
          <a:p>
            <a:pPr algn="ctr">
              <a:lnSpc>
                <a:spcPct val="120000"/>
              </a:lnSpc>
              <a:buFontTx/>
              <a:buNone/>
            </a:pPr>
            <a:r>
              <a:rPr lang="en-US" altLang="en-US" sz="2800">
                <a:latin typeface="Gill Sans MT" panose="020B0502020104020203" pitchFamily="34" charset="77"/>
              </a:rPr>
              <a:t>This young girl was a great example of how God can use His children, even when they find themselves in less than desirable circumstances. She could have been a very bitter captive, but instead she allowed her “light for the Lord” to shine in the household of her captors.</a:t>
            </a:r>
          </a:p>
        </p:txBody>
      </p:sp>
      <p:pic>
        <p:nvPicPr>
          <p:cNvPr id="4100" name="Picture 4" descr="CaptiveMaid2">
            <a:extLst>
              <a:ext uri="{FF2B5EF4-FFF2-40B4-BE49-F238E27FC236}">
                <a16:creationId xmlns:a16="http://schemas.microsoft.com/office/drawing/2014/main" id="{1EC34FDB-A74A-5047-AD95-B0A058CD4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aptiveMaid2">
            <a:extLst>
              <a:ext uri="{FF2B5EF4-FFF2-40B4-BE49-F238E27FC236}">
                <a16:creationId xmlns:a16="http://schemas.microsoft.com/office/drawing/2014/main" id="{3239B78A-1137-764A-8FEA-7C47B6E9E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a:extLst>
              <a:ext uri="{FF2B5EF4-FFF2-40B4-BE49-F238E27FC236}">
                <a16:creationId xmlns:a16="http://schemas.microsoft.com/office/drawing/2014/main" id="{6B9AFAA8-CC81-4C43-A67B-73EAC7C28BA6}"/>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271227_5541">
            <a:extLst>
              <a:ext uri="{FF2B5EF4-FFF2-40B4-BE49-F238E27FC236}">
                <a16:creationId xmlns:a16="http://schemas.microsoft.com/office/drawing/2014/main" id="{3150C3FF-0A1F-0A44-A22C-F8606FCD7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72000" cy="3046413"/>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CCC2F569-8604-0647-9F46-AA5C35CEE407}"/>
              </a:ext>
            </a:extLst>
          </p:cNvPr>
          <p:cNvSpPr>
            <a:spLocks noGrp="1" noChangeArrowheads="1"/>
          </p:cNvSpPr>
          <p:nvPr>
            <p:ph type="body" idx="1"/>
          </p:nvPr>
        </p:nvSpPr>
        <p:spPr>
          <a:xfrm>
            <a:off x="457200" y="1447800"/>
            <a:ext cx="5638800" cy="4525963"/>
          </a:xfrm>
        </p:spPr>
        <p:txBody>
          <a:bodyPr/>
          <a:lstStyle/>
          <a:p>
            <a:pPr>
              <a:buFontTx/>
              <a:buNone/>
            </a:pPr>
            <a:r>
              <a:rPr lang="en-US" altLang="en-US" b="1" u="sng">
                <a:solidFill>
                  <a:srgbClr val="006600"/>
                </a:solidFill>
                <a:latin typeface="Gill Sans MT" panose="020B0502020104020203" pitchFamily="34" charset="77"/>
              </a:rPr>
              <a:t>Discover</a:t>
            </a:r>
          </a:p>
          <a:p>
            <a:pPr>
              <a:lnSpc>
                <a:spcPct val="50000"/>
              </a:lnSpc>
              <a:buFontTx/>
              <a:buNone/>
            </a:pPr>
            <a:r>
              <a:rPr lang="en-US" altLang="en-US" b="1" u="sng">
                <a:solidFill>
                  <a:srgbClr val="006600"/>
                </a:solidFill>
                <a:latin typeface="Gill Sans MT" panose="020B0502020104020203" pitchFamily="34" charset="77"/>
              </a:rPr>
              <a:t> </a:t>
            </a:r>
          </a:p>
          <a:p>
            <a:pPr>
              <a:buFontTx/>
              <a:buNone/>
            </a:pPr>
            <a:r>
              <a:rPr lang="en-US" altLang="en-US">
                <a:latin typeface="Gill Sans MT" panose="020B0502020104020203" pitchFamily="34" charset="77"/>
              </a:rPr>
              <a:t>* </a:t>
            </a:r>
            <a:r>
              <a:rPr lang="en-US" altLang="en-US" sz="2800">
                <a:latin typeface="Gill Sans MT" panose="020B0502020104020203" pitchFamily="34" charset="77"/>
              </a:rPr>
              <a:t>Her Willingness to Help Her Mistress</a:t>
            </a:r>
          </a:p>
          <a:p>
            <a:pPr>
              <a:buFontTx/>
              <a:buNone/>
            </a:pPr>
            <a:r>
              <a:rPr lang="en-US" altLang="en-US" sz="2800">
                <a:latin typeface="Gill Sans MT" panose="020B0502020104020203" pitchFamily="34" charset="77"/>
              </a:rPr>
              <a:t>* Her Positive Attitude Despite Being a Captive</a:t>
            </a:r>
          </a:p>
          <a:p>
            <a:pPr>
              <a:buFontTx/>
              <a:buNone/>
            </a:pPr>
            <a:r>
              <a:rPr lang="en-US" altLang="en-US" sz="2800">
                <a:latin typeface="Gill Sans MT" panose="020B0502020104020203" pitchFamily="34" charset="77"/>
              </a:rPr>
              <a:t>* Her Faith in God</a:t>
            </a:r>
          </a:p>
        </p:txBody>
      </p:sp>
      <p:pic>
        <p:nvPicPr>
          <p:cNvPr id="5124" name="Picture 4" descr="CaptiveMaid2">
            <a:extLst>
              <a:ext uri="{FF2B5EF4-FFF2-40B4-BE49-F238E27FC236}">
                <a16:creationId xmlns:a16="http://schemas.microsoft.com/office/drawing/2014/main" id="{F2243117-A958-EF48-9622-A6320483C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CB6E7372-C0B6-B645-A718-DF2DEAFA1C58}"/>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271227_5541">
            <a:extLst>
              <a:ext uri="{FF2B5EF4-FFF2-40B4-BE49-F238E27FC236}">
                <a16:creationId xmlns:a16="http://schemas.microsoft.com/office/drawing/2014/main" id="{946CC998-14FF-5D4A-9897-8F18A2D2A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1928813" cy="28956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B64FA146-3DEB-284A-B5BF-9387214F7801}"/>
              </a:ext>
            </a:extLst>
          </p:cNvPr>
          <p:cNvSpPr>
            <a:spLocks noGrp="1" noChangeArrowheads="1"/>
          </p:cNvSpPr>
          <p:nvPr>
            <p:ph type="body" idx="1"/>
          </p:nvPr>
        </p:nvSpPr>
        <p:spPr>
          <a:xfrm>
            <a:off x="838200" y="1143000"/>
            <a:ext cx="7467600" cy="4525963"/>
          </a:xfrm>
        </p:spPr>
        <p:txBody>
          <a:bodyPr/>
          <a:lstStyle/>
          <a:p>
            <a:pPr marL="609600" indent="-609600">
              <a:lnSpc>
                <a:spcPct val="80000"/>
              </a:lnSpc>
              <a:buFontTx/>
              <a:buNone/>
            </a:pPr>
            <a:r>
              <a:rPr lang="en-US" altLang="en-US" b="1" u="sng">
                <a:solidFill>
                  <a:srgbClr val="006600"/>
                </a:solidFill>
                <a:latin typeface="Gill Sans MT" panose="020B0502020104020203" pitchFamily="34" charset="77"/>
              </a:rPr>
              <a:t>Going Deeper</a:t>
            </a:r>
          </a:p>
          <a:p>
            <a:pPr marL="609600" indent="-609600">
              <a:lnSpc>
                <a:spcPct val="40000"/>
              </a:lnSpc>
              <a:buFontTx/>
              <a:buNone/>
            </a:pPr>
            <a:endParaRPr lang="en-US" altLang="en-US" b="1" u="sng">
              <a:solidFill>
                <a:srgbClr val="006600"/>
              </a:solidFill>
              <a:latin typeface="Gill Sans MT" panose="020B0502020104020203" pitchFamily="34" charset="77"/>
            </a:endParaRPr>
          </a:p>
          <a:p>
            <a:pPr marL="609600" indent="-609600">
              <a:lnSpc>
                <a:spcPct val="80000"/>
              </a:lnSpc>
              <a:buFontTx/>
              <a:buAutoNum type="arabicPeriod"/>
            </a:pPr>
            <a:r>
              <a:rPr lang="en-US" altLang="en-US" sz="2800">
                <a:latin typeface="Gill Sans MT" panose="020B0502020104020203" pitchFamily="34" charset="77"/>
              </a:rPr>
              <a:t>The words, “brought away captive,” describe her situation. What emotions does the word “captive” invoke in you? </a:t>
            </a:r>
            <a:r>
              <a:rPr lang="en-US" altLang="en-US" sz="2400">
                <a:latin typeface="Gill Sans MT" panose="020B0502020104020203" pitchFamily="34" charset="77"/>
              </a:rPr>
              <a:t>(Verse 2)</a:t>
            </a:r>
          </a:p>
          <a:p>
            <a:pPr marL="609600" indent="-609600">
              <a:lnSpc>
                <a:spcPct val="80000"/>
              </a:lnSpc>
              <a:buFontTx/>
              <a:buNone/>
            </a:pPr>
            <a:r>
              <a:rPr lang="en-US" altLang="en-US" sz="2800">
                <a:latin typeface="Gill Sans MT" panose="020B0502020104020203" pitchFamily="34" charset="77"/>
              </a:rPr>
              <a:t> </a:t>
            </a:r>
          </a:p>
          <a:p>
            <a:pPr marL="609600" indent="-609600">
              <a:lnSpc>
                <a:spcPct val="80000"/>
              </a:lnSpc>
              <a:buFontTx/>
              <a:buNone/>
            </a:pPr>
            <a:r>
              <a:rPr lang="en-US" altLang="en-US" sz="2800">
                <a:latin typeface="Gill Sans MT" panose="020B0502020104020203" pitchFamily="34" charset="77"/>
              </a:rPr>
              <a:t>2. What words describe the age and size of the captive maid? </a:t>
            </a:r>
            <a:r>
              <a:rPr lang="en-US" altLang="en-US" sz="2400">
                <a:latin typeface="Gill Sans MT" panose="020B0502020104020203" pitchFamily="34" charset="77"/>
              </a:rPr>
              <a:t>(Verse 2)</a:t>
            </a:r>
          </a:p>
          <a:p>
            <a:pPr marL="609600" indent="-609600">
              <a:lnSpc>
                <a:spcPct val="80000"/>
              </a:lnSpc>
              <a:buFontTx/>
              <a:buNone/>
            </a:pPr>
            <a:endParaRPr lang="en-US" altLang="en-US" sz="2400">
              <a:latin typeface="Gill Sans MT" panose="020B0502020104020203" pitchFamily="34" charset="77"/>
            </a:endParaRPr>
          </a:p>
          <a:p>
            <a:pPr marL="609600" indent="-609600">
              <a:lnSpc>
                <a:spcPct val="80000"/>
              </a:lnSpc>
              <a:buFontTx/>
              <a:buNone/>
            </a:pPr>
            <a:r>
              <a:rPr lang="en-US" altLang="en-US" sz="2800">
                <a:latin typeface="Gill Sans MT" panose="020B0502020104020203" pitchFamily="34" charset="77"/>
              </a:rPr>
              <a:t>3. What was the condition of the husband of her mistress? </a:t>
            </a:r>
            <a:r>
              <a:rPr lang="en-US" altLang="en-US" sz="2400">
                <a:latin typeface="Gill Sans MT" panose="020B0502020104020203" pitchFamily="34" charset="77"/>
              </a:rPr>
              <a:t>(Verse 1)</a:t>
            </a:r>
          </a:p>
        </p:txBody>
      </p:sp>
      <p:pic>
        <p:nvPicPr>
          <p:cNvPr id="6148" name="Picture 4" descr="CaptiveMaid2">
            <a:extLst>
              <a:ext uri="{FF2B5EF4-FFF2-40B4-BE49-F238E27FC236}">
                <a16:creationId xmlns:a16="http://schemas.microsoft.com/office/drawing/2014/main" id="{4E8D243B-DEC6-9E48-8026-7AB509E5F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DB6DA86C-0637-2C41-A6C3-4A992C8E859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55EE8F7-3AD7-3F47-906B-F27A4C989EE6}"/>
              </a:ext>
            </a:extLst>
          </p:cNvPr>
          <p:cNvSpPr>
            <a:spLocks noGrp="1" noChangeArrowheads="1"/>
          </p:cNvSpPr>
          <p:nvPr>
            <p:ph type="body" idx="1"/>
          </p:nvPr>
        </p:nvSpPr>
        <p:spPr>
          <a:xfrm>
            <a:off x="457200" y="1295400"/>
            <a:ext cx="8229600" cy="4525963"/>
          </a:xfrm>
        </p:spPr>
        <p:txBody>
          <a:bodyPr/>
          <a:lstStyle/>
          <a:p>
            <a:pPr>
              <a:lnSpc>
                <a:spcPct val="90000"/>
              </a:lnSpc>
              <a:buFontTx/>
              <a:buNone/>
            </a:pPr>
            <a:r>
              <a:rPr lang="en-US" altLang="en-US" sz="2800">
                <a:latin typeface="Gill Sans MT" panose="020B0502020104020203" pitchFamily="34" charset="77"/>
              </a:rPr>
              <a:t>4. Reading between the lines, we assume the Syrian woman had taken the little captive into her confidence. What motivated the girl to suggest a treatment for Naaman? </a:t>
            </a:r>
            <a:r>
              <a:rPr lang="en-US" altLang="en-US" sz="2400">
                <a:latin typeface="Gill Sans MT" panose="020B0502020104020203" pitchFamily="34" charset="77"/>
              </a:rPr>
              <a:t>(Verse 3)</a:t>
            </a:r>
          </a:p>
          <a:p>
            <a:pPr>
              <a:lnSpc>
                <a:spcPct val="50000"/>
              </a:lnSpc>
              <a:buFontTx/>
              <a:buNone/>
            </a:pPr>
            <a:endParaRPr lang="en-US" altLang="en-US" sz="24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5. What was the cry of mercy from the heart of the captive maid? </a:t>
            </a:r>
            <a:r>
              <a:rPr lang="en-US" altLang="en-US" sz="2400">
                <a:latin typeface="Gill Sans MT" panose="020B0502020104020203" pitchFamily="34" charset="77"/>
              </a:rPr>
              <a:t>(Verse 3)</a:t>
            </a:r>
            <a:r>
              <a:rPr lang="en-US" altLang="en-US" sz="2800">
                <a:latin typeface="Gill Sans MT" panose="020B0502020104020203" pitchFamily="34" charset="77"/>
              </a:rPr>
              <a:t> How sure was her faith? </a:t>
            </a:r>
          </a:p>
          <a:p>
            <a:pPr>
              <a:lnSpc>
                <a:spcPct val="5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t>
            </a:r>
            <a:r>
              <a:rPr lang="en-US" altLang="en-US" sz="2800" b="1">
                <a:solidFill>
                  <a:srgbClr val="006600"/>
                </a:solidFill>
                <a:latin typeface="Gill Sans MT" panose="020B0502020104020203" pitchFamily="34" charset="77"/>
              </a:rPr>
              <a:t>Note:</a:t>
            </a:r>
            <a:r>
              <a:rPr lang="en-US" altLang="en-US" sz="2800">
                <a:solidFill>
                  <a:srgbClr val="006600"/>
                </a:solidFill>
                <a:latin typeface="Gill Sans MT" panose="020B0502020104020203" pitchFamily="34" charset="77"/>
              </a:rPr>
              <a:t> The faithfulness shown by the captive maid in her day-to-day ministrations to her mistress surely were observed by her mistress and Naaman.</a:t>
            </a:r>
          </a:p>
        </p:txBody>
      </p:sp>
      <p:pic>
        <p:nvPicPr>
          <p:cNvPr id="7172" name="Picture 4" descr="CaptiveMaid2">
            <a:extLst>
              <a:ext uri="{FF2B5EF4-FFF2-40B4-BE49-F238E27FC236}">
                <a16:creationId xmlns:a16="http://schemas.microsoft.com/office/drawing/2014/main" id="{8D8CD8BF-5225-9B48-A244-BC6C28A0A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6748FDCA-BDC5-AE4A-A9DB-892A88D05131}"/>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271227_5541">
            <a:extLst>
              <a:ext uri="{FF2B5EF4-FFF2-40B4-BE49-F238E27FC236}">
                <a16:creationId xmlns:a16="http://schemas.microsoft.com/office/drawing/2014/main" id="{1B3F5619-C4BE-CC48-84CD-E07F11FBA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660"/>
          <a:stretch>
            <a:fillRect/>
          </a:stretch>
        </p:blipFill>
        <p:spPr bwMode="auto">
          <a:xfrm>
            <a:off x="0" y="990600"/>
            <a:ext cx="2386013" cy="25908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C522EB03-C7E3-0C4C-A317-9BDCAC59F263}"/>
              </a:ext>
            </a:extLst>
          </p:cNvPr>
          <p:cNvSpPr>
            <a:spLocks noGrp="1" noChangeArrowheads="1"/>
          </p:cNvSpPr>
          <p:nvPr>
            <p:ph type="body" idx="1"/>
          </p:nvPr>
        </p:nvSpPr>
        <p:spPr>
          <a:xfrm>
            <a:off x="2438400" y="1066800"/>
            <a:ext cx="6324600" cy="4525963"/>
          </a:xfrm>
        </p:spPr>
        <p:txBody>
          <a:bodyPr/>
          <a:lstStyle/>
          <a:p>
            <a:pPr>
              <a:buFontTx/>
              <a:buNone/>
            </a:pPr>
            <a:r>
              <a:rPr lang="en-US" altLang="en-US" b="1" u="sng">
                <a:solidFill>
                  <a:srgbClr val="006600"/>
                </a:solidFill>
                <a:latin typeface="Gill Sans MT" panose="020B0502020104020203" pitchFamily="34" charset="77"/>
              </a:rPr>
              <a:t>Words for Today</a:t>
            </a:r>
          </a:p>
          <a:p>
            <a:pPr>
              <a:lnSpc>
                <a:spcPct val="40000"/>
              </a:lnSpc>
              <a:buFontTx/>
              <a:buNone/>
            </a:pPr>
            <a:endParaRPr lang="en-US" altLang="en-US" b="1" u="sng">
              <a:solidFill>
                <a:srgbClr val="006600"/>
              </a:solidFill>
              <a:latin typeface="Gill Sans MT" panose="020B0502020104020203" pitchFamily="34" charset="77"/>
            </a:endParaRPr>
          </a:p>
          <a:p>
            <a:pPr>
              <a:buFontTx/>
              <a:buNone/>
            </a:pPr>
            <a:r>
              <a:rPr lang="en-US" altLang="en-US" sz="2800">
                <a:latin typeface="Gill Sans MT" panose="020B0502020104020203" pitchFamily="34" charset="77"/>
              </a:rPr>
              <a:t>6. How do you think the captive maid’s demeanor and faithfulness influenced Naaman?</a:t>
            </a:r>
          </a:p>
          <a:p>
            <a:pPr>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7. What are some specific ways we can demonstrate our concern and love for others in ways that will be a reflection of the love of Christ in our hearts?</a:t>
            </a:r>
          </a:p>
        </p:txBody>
      </p:sp>
      <p:pic>
        <p:nvPicPr>
          <p:cNvPr id="8196" name="Picture 4" descr="CaptiveMaid2">
            <a:extLst>
              <a:ext uri="{FF2B5EF4-FFF2-40B4-BE49-F238E27FC236}">
                <a16:creationId xmlns:a16="http://schemas.microsoft.com/office/drawing/2014/main" id="{F6C3AEC8-04DB-334B-947C-A0BCF19BE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191E1BC7-3CDB-8D48-9E3F-2C2B09783A7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271227_5541">
            <a:extLst>
              <a:ext uri="{FF2B5EF4-FFF2-40B4-BE49-F238E27FC236}">
                <a16:creationId xmlns:a16="http://schemas.microsoft.com/office/drawing/2014/main" id="{8AF97984-3D8A-084F-88AB-A922960CA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660"/>
          <a:stretch>
            <a:fillRect/>
          </a:stretch>
        </p:blipFill>
        <p:spPr bwMode="auto">
          <a:xfrm>
            <a:off x="0" y="4267200"/>
            <a:ext cx="2386013" cy="25908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0851E5D4-F42B-BB47-8A6F-182475BDD3A7}"/>
              </a:ext>
            </a:extLst>
          </p:cNvPr>
          <p:cNvSpPr>
            <a:spLocks noGrp="1" noChangeArrowheads="1"/>
          </p:cNvSpPr>
          <p:nvPr>
            <p:ph type="body" idx="1"/>
          </p:nvPr>
        </p:nvSpPr>
        <p:spPr>
          <a:xfrm>
            <a:off x="457200" y="1143000"/>
            <a:ext cx="8229600" cy="4525963"/>
          </a:xfrm>
        </p:spPr>
        <p:txBody>
          <a:bodyPr/>
          <a:lstStyle/>
          <a:p>
            <a:pPr marL="609600" indent="-609600">
              <a:buFontTx/>
              <a:buNone/>
            </a:pPr>
            <a:r>
              <a:rPr lang="en-US" altLang="en-US" b="1" u="sng">
                <a:solidFill>
                  <a:srgbClr val="006600"/>
                </a:solidFill>
                <a:latin typeface="Gill Sans MT" panose="020B0502020104020203" pitchFamily="34" charset="77"/>
              </a:rPr>
              <a:t>Questions for Discussion</a:t>
            </a:r>
          </a:p>
          <a:p>
            <a:pPr marL="609600" indent="-609600">
              <a:lnSpc>
                <a:spcPct val="40000"/>
              </a:lnSpc>
              <a:buFontTx/>
              <a:buNone/>
            </a:pPr>
            <a:endParaRPr lang="en-US" altLang="en-US" b="1" u="sng">
              <a:solidFill>
                <a:srgbClr val="006600"/>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Why do you think Naaman was willing to consider the suggestion of a servant?</a:t>
            </a:r>
          </a:p>
          <a:p>
            <a:pPr marL="609600" indent="-609600">
              <a:lnSpc>
                <a:spcPct val="50000"/>
              </a:lnSpc>
              <a:buFontTx/>
              <a:buNone/>
            </a:pPr>
            <a:endParaRPr lang="en-US" altLang="en-US" sz="2800">
              <a:latin typeface="Gill Sans MT" panose="020B0502020104020203" pitchFamily="34" charset="77"/>
            </a:endParaRPr>
          </a:p>
          <a:p>
            <a:pPr marL="609600" indent="-609600" algn="r">
              <a:buFontTx/>
              <a:buNone/>
            </a:pPr>
            <a:r>
              <a:rPr lang="en-US" altLang="en-US" sz="2800">
                <a:latin typeface="Gill Sans MT" panose="020B0502020104020203" pitchFamily="34" charset="77"/>
              </a:rPr>
              <a:t>2.   What are some ways we can bless those we work for and with? How can we do this if we are very lowly servants? If we have high positions, such as a vice president, professor, or director? What are some of the reasons we might hesitate?</a:t>
            </a:r>
          </a:p>
        </p:txBody>
      </p:sp>
      <p:pic>
        <p:nvPicPr>
          <p:cNvPr id="9220" name="Picture 4" descr="CaptiveMaid2">
            <a:extLst>
              <a:ext uri="{FF2B5EF4-FFF2-40B4-BE49-F238E27FC236}">
                <a16:creationId xmlns:a16="http://schemas.microsoft.com/office/drawing/2014/main" id="{D2ED5A37-9448-CB4B-8468-E7156EEBB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98997288-F059-BA44-89B7-B153CD5C18E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26103332-5EF5-184B-B1EB-FE80859DB030}"/>
              </a:ext>
            </a:extLst>
          </p:cNvPr>
          <p:cNvSpPr>
            <a:spLocks noGrp="1" noChangeArrowheads="1"/>
          </p:cNvSpPr>
          <p:nvPr>
            <p:ph type="body" idx="1"/>
          </p:nvPr>
        </p:nvSpPr>
        <p:spPr>
          <a:xfrm>
            <a:off x="2438400" y="1219200"/>
            <a:ext cx="6248400" cy="5638800"/>
          </a:xfrm>
        </p:spPr>
        <p:txBody>
          <a:bodyPr/>
          <a:lstStyle/>
          <a:p>
            <a:pPr>
              <a:lnSpc>
                <a:spcPct val="90000"/>
              </a:lnSpc>
              <a:buFontTx/>
              <a:buNone/>
            </a:pPr>
            <a:r>
              <a:rPr lang="en-US" altLang="en-US" sz="3600" b="1">
                <a:solidFill>
                  <a:srgbClr val="006600"/>
                </a:solidFill>
                <a:latin typeface="Gill Sans MT" panose="020B0502020104020203" pitchFamily="34" charset="77"/>
              </a:rPr>
              <a:t>   </a:t>
            </a:r>
            <a:r>
              <a:rPr lang="en-US" altLang="en-US" sz="3600" b="1" u="sng">
                <a:solidFill>
                  <a:srgbClr val="006600"/>
                </a:solidFill>
                <a:latin typeface="Gill Sans MT" panose="020B0502020104020203" pitchFamily="34" charset="77"/>
              </a:rPr>
              <a:t>Words of Wisdom</a:t>
            </a:r>
          </a:p>
          <a:p>
            <a:pPr>
              <a:lnSpc>
                <a:spcPct val="20000"/>
              </a:lnSpc>
              <a:buFontTx/>
              <a:buNone/>
            </a:pPr>
            <a:r>
              <a:rPr lang="en-US" altLang="en-US" sz="3600" b="1" u="sng">
                <a:solidFill>
                  <a:srgbClr val="006600"/>
                </a:solidFill>
                <a:latin typeface="Gill Sans MT" panose="020B0502020104020203" pitchFamily="34" charset="77"/>
              </a:rPr>
              <a:t> </a:t>
            </a:r>
          </a:p>
          <a:p>
            <a:pPr>
              <a:lnSpc>
                <a:spcPct val="90000"/>
              </a:lnSpc>
              <a:buFontTx/>
              <a:buNone/>
            </a:pPr>
            <a:r>
              <a:rPr lang="en-US" altLang="en-US">
                <a:latin typeface="Gill Sans MT" panose="020B0502020104020203" pitchFamily="34" charset="77"/>
              </a:rPr>
              <a:t>   </a:t>
            </a:r>
            <a:r>
              <a:rPr lang="en-US" altLang="en-US" sz="2800">
                <a:latin typeface="Gill Sans MT" panose="020B0502020104020203" pitchFamily="34" charset="77"/>
              </a:rPr>
              <a:t>The captive maid was a young girl, far from home and her loving parents. The training she had received at home stayed with her, and she was able to conduct herself in that heathen land as a child of God. Her peaceful faith inspired her to act with mercy in sharing her belief that the power of heaven was with Elisha. </a:t>
            </a:r>
            <a:r>
              <a:rPr lang="en-US" altLang="en-US" sz="2800" i="1">
                <a:solidFill>
                  <a:srgbClr val="006600"/>
                </a:solidFill>
                <a:latin typeface="Gill Sans MT" panose="020B0502020104020203" pitchFamily="34" charset="77"/>
              </a:rPr>
              <a:t>Parents whose lives are a reflection of Jesus will be a blessing to their children. </a:t>
            </a:r>
          </a:p>
        </p:txBody>
      </p:sp>
      <p:pic>
        <p:nvPicPr>
          <p:cNvPr id="10244" name="Picture 4" descr="CaptiveMaid2">
            <a:extLst>
              <a:ext uri="{FF2B5EF4-FFF2-40B4-BE49-F238E27FC236}">
                <a16:creationId xmlns:a16="http://schemas.microsoft.com/office/drawing/2014/main" id="{12EB08F4-B3A8-B846-946D-A7213086D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308389E7-10CE-894A-AEB5-1CB5CF210AA2}"/>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The Captive Maid</a:t>
            </a:r>
          </a:p>
          <a:p>
            <a:pPr algn="ctr"/>
            <a:r>
              <a:rPr lang="en-US" altLang="en-US" sz="1200">
                <a:solidFill>
                  <a:srgbClr val="FFFFFF"/>
                </a:solidFill>
                <a:latin typeface="TrajanPro-Regular" charset="0"/>
              </a:rPr>
              <a:t>Her Faith Brought a Life-Changing Experience</a:t>
            </a:r>
            <a:endParaRPr lang="en-US" altLang="en-US" sz="1000">
              <a:solidFill>
                <a:srgbClr val="000000"/>
              </a:solidFill>
              <a:latin typeface="TrajanPro-Regular" charset="0"/>
            </a:endParaRPr>
          </a:p>
          <a:p>
            <a:endParaRPr lang="en-US" altLang="en-US"/>
          </a:p>
        </p:txBody>
      </p:sp>
      <p:pic>
        <p:nvPicPr>
          <p:cNvPr id="10246" name="Picture 6" descr="271227_5541">
            <a:extLst>
              <a:ext uri="{FF2B5EF4-FFF2-40B4-BE49-F238E27FC236}">
                <a16:creationId xmlns:a16="http://schemas.microsoft.com/office/drawing/2014/main" id="{80F580EC-DED7-E948-A36E-F19C691D0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60"/>
          <a:stretch>
            <a:fillRect/>
          </a:stretch>
        </p:blipFill>
        <p:spPr bwMode="auto">
          <a:xfrm>
            <a:off x="0" y="990600"/>
            <a:ext cx="2386013"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764</Words>
  <Application>Microsoft Macintosh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6</cp:revision>
  <dcterms:created xsi:type="dcterms:W3CDTF">2008-11-05T16:16:36Z</dcterms:created>
  <dcterms:modified xsi:type="dcterms:W3CDTF">2018-04-26T23:42:36Z</dcterms:modified>
</cp:coreProperties>
</file>